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7" r:id="rId6"/>
    <p:sldId id="268" r:id="rId7"/>
    <p:sldId id="271" r:id="rId8"/>
    <p:sldId id="270" r:id="rId9"/>
    <p:sldId id="27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8656-A772-4E6F-BB4A-933F0951FA4B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E828-23F2-49E5-AF84-53352B631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8656-A772-4E6F-BB4A-933F0951FA4B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E828-23F2-49E5-AF84-53352B631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8656-A772-4E6F-BB4A-933F0951FA4B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E828-23F2-49E5-AF84-53352B631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8656-A772-4E6F-BB4A-933F0951FA4B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E828-23F2-49E5-AF84-53352B631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8656-A772-4E6F-BB4A-933F0951FA4B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E828-23F2-49E5-AF84-53352B631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8656-A772-4E6F-BB4A-933F0951FA4B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E828-23F2-49E5-AF84-53352B631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8656-A772-4E6F-BB4A-933F0951FA4B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E828-23F2-49E5-AF84-53352B631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8656-A772-4E6F-BB4A-933F0951FA4B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E828-23F2-49E5-AF84-53352B631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8656-A772-4E6F-BB4A-933F0951FA4B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E828-23F2-49E5-AF84-53352B631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8656-A772-4E6F-BB4A-933F0951FA4B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E828-23F2-49E5-AF84-53352B631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8656-A772-4E6F-BB4A-933F0951FA4B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E828-23F2-49E5-AF84-53352B631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8656-A772-4E6F-BB4A-933F0951FA4B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4E828-23F2-49E5-AF84-53352B631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Papyrus" pitchFamily="66" charset="0"/>
              </a:rPr>
              <a:t>Classroom Jeopardy</a:t>
            </a:r>
            <a:endParaRPr lang="en-US" sz="6000" b="1" dirty="0">
              <a:solidFill>
                <a:schemeClr val="bg1"/>
              </a:solidFill>
              <a:latin typeface="Papyru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66"/>
                </a:solidFill>
              </a:rPr>
              <a:t>Scaling Ratios</a:t>
            </a:r>
            <a:endParaRPr lang="en-US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Papyrus" pitchFamily="66" charset="0"/>
              </a:rPr>
              <a:t>Ratio Vs. Fraction – 300</a:t>
            </a:r>
            <a:endParaRPr lang="en-US" dirty="0">
              <a:solidFill>
                <a:schemeClr val="bg1"/>
              </a:solidFill>
              <a:latin typeface="Papyrus" pitchFamily="66" charset="0"/>
            </a:endParaRPr>
          </a:p>
        </p:txBody>
      </p:sp>
      <p:sp useBgFill="1"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772400" y="5410200"/>
            <a:ext cx="762000" cy="762000"/>
          </a:xfrm>
          <a:prstGeom prst="actionButtonHom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cs typeface="Andalus"/>
              </a:rPr>
              <a:t>Is the following a ratio, a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cs typeface="Andalus"/>
              </a:rPr>
              <a:t> fraction or both?</a:t>
            </a:r>
          </a:p>
          <a:p>
            <a:pPr algn="ctr">
              <a:buNone/>
            </a:pPr>
            <a:endParaRPr lang="en-US" sz="3600" dirty="0" smtClean="0">
              <a:solidFill>
                <a:schemeClr val="bg1"/>
              </a:solidFill>
              <a:cs typeface="Andalus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cs typeface="Andalus"/>
              </a:rPr>
              <a:t>5 ¼</a:t>
            </a:r>
            <a:endParaRPr lang="en-US" sz="3600" dirty="0">
              <a:solidFill>
                <a:schemeClr val="bg1"/>
              </a:solidFill>
              <a:cs typeface="Andalu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42672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66"/>
                </a:solidFill>
              </a:rPr>
              <a:t>This is a</a:t>
            </a:r>
            <a:r>
              <a:rPr lang="en-US" sz="2400" dirty="0" smtClean="0">
                <a:solidFill>
                  <a:srgbClr val="FFFF66"/>
                </a:solidFill>
              </a:rPr>
              <a:t> fraction, more specifically a mixed fraction, </a:t>
            </a:r>
            <a:r>
              <a:rPr lang="en-US" sz="2400" dirty="0" smtClean="0">
                <a:solidFill>
                  <a:srgbClr val="FFFF66"/>
                </a:solidFill>
              </a:rPr>
              <a:t>but </a:t>
            </a:r>
            <a:r>
              <a:rPr lang="en-US" sz="2400" dirty="0" smtClean="0">
                <a:solidFill>
                  <a:srgbClr val="FFFF66"/>
                </a:solidFill>
              </a:rPr>
              <a:t>it is not </a:t>
            </a:r>
            <a:r>
              <a:rPr lang="en-US" sz="2400" dirty="0" smtClean="0">
                <a:solidFill>
                  <a:srgbClr val="FFFF66"/>
                </a:solidFill>
              </a:rPr>
              <a:t>a ratio.</a:t>
            </a:r>
            <a:endParaRPr lang="en-US" sz="2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Papyrus" pitchFamily="66" charset="0"/>
              </a:rPr>
              <a:t>Final Jeopardy</a:t>
            </a:r>
            <a:endParaRPr lang="en-US" dirty="0">
              <a:solidFill>
                <a:schemeClr val="bg1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74319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</p:txBody>
      </p:sp>
      <p:sp useBgFill="1"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772400" y="5410200"/>
            <a:ext cx="762000" cy="762000"/>
          </a:xfrm>
          <a:prstGeom prst="actionButtonHom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286000"/>
            <a:ext cx="8153400" cy="2285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ndalus" pitchFamily="2" charset="-78"/>
                <a:ea typeface="+mn-ea"/>
                <a:cs typeface="Andalus" pitchFamily="2" charset="-78"/>
              </a:rPr>
              <a:t>If the ratio for Grade A is 210 girls to 240 boys and the ratio for Grade B is 95 girls to 120 boys, which grade level has the greater proportion of girls?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ndalus" pitchFamily="2" charset="-78"/>
              <a:ea typeface="+mn-ea"/>
              <a:cs typeface="Andalus" pitchFamily="2" charset="-78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ndalus" pitchFamily="2" charset="-78"/>
              <a:ea typeface="+mn-ea"/>
              <a:cs typeface="Andalus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4648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66"/>
                </a:solidFill>
              </a:rPr>
              <a:t>Grade A</a:t>
            </a:r>
            <a:endParaRPr lang="en-US" sz="36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Papyrus" pitchFamily="66" charset="0"/>
              </a:rPr>
              <a:t>Choose Your Topic</a:t>
            </a:r>
            <a:endParaRPr lang="en-US" dirty="0">
              <a:solidFill>
                <a:schemeClr val="bg1"/>
              </a:solidFill>
              <a:latin typeface="Papyru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1676400"/>
          <a:ext cx="6629400" cy="3581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314700"/>
                <a:gridCol w="3314700"/>
              </a:tblGrid>
              <a:tr h="8953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dalus" pitchFamily="2" charset="-78"/>
                          <a:cs typeface="Andalus" pitchFamily="2" charset="-78"/>
                        </a:rPr>
                        <a:t>Scaling</a:t>
                      </a:r>
                      <a:endParaRPr lang="en-US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dalus" pitchFamily="2" charset="-78"/>
                          <a:cs typeface="Andalus" pitchFamily="2" charset="-78"/>
                        </a:rPr>
                        <a:t>Fraction</a:t>
                      </a:r>
                      <a:r>
                        <a:rPr lang="en-US" sz="2800" baseline="0" dirty="0" smtClean="0">
                          <a:latin typeface="Andalus" pitchFamily="2" charset="-78"/>
                          <a:cs typeface="Andalus" pitchFamily="2" charset="-78"/>
                        </a:rPr>
                        <a:t> </a:t>
                      </a:r>
                      <a:r>
                        <a:rPr lang="en-US" sz="2800" baseline="0" dirty="0" err="1" smtClean="0">
                          <a:latin typeface="Andalus" pitchFamily="2" charset="-78"/>
                          <a:cs typeface="Andalus" pitchFamily="2" charset="-78"/>
                        </a:rPr>
                        <a:t>vs</a:t>
                      </a:r>
                      <a:r>
                        <a:rPr lang="en-US" sz="2800" baseline="0" dirty="0" smtClean="0">
                          <a:latin typeface="Andalus" pitchFamily="2" charset="-78"/>
                          <a:cs typeface="Andalus" pitchFamily="2" charset="-78"/>
                        </a:rPr>
                        <a:t> Ratio</a:t>
                      </a:r>
                      <a:endParaRPr lang="en-US" sz="2800" dirty="0"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 anchor="ctr"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FF66"/>
                          </a:solidFill>
                          <a:latin typeface="+mn-lt"/>
                          <a:cs typeface="Andalus" pitchFamily="2" charset="-78"/>
                          <a:hlinkClick r:id="rId2" action="ppaction://hlinksldjump"/>
                        </a:rPr>
                        <a:t>100</a:t>
                      </a:r>
                      <a:endParaRPr lang="en-US" sz="4800" b="1" dirty="0">
                        <a:solidFill>
                          <a:srgbClr val="FFFF66"/>
                        </a:solidFill>
                        <a:latin typeface="+mn-lt"/>
                        <a:cs typeface="Andalus" pitchFamily="2" charset="-7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FF66"/>
                          </a:solidFill>
                          <a:latin typeface="+mn-lt"/>
                          <a:cs typeface="Andalus" pitchFamily="2" charset="-78"/>
                          <a:hlinkClick r:id="rId3" action="ppaction://hlinksldjump"/>
                        </a:rPr>
                        <a:t>100</a:t>
                      </a:r>
                      <a:endParaRPr lang="en-US" sz="4800" b="1" dirty="0">
                        <a:solidFill>
                          <a:srgbClr val="FFFF66"/>
                        </a:solidFill>
                        <a:latin typeface="+mn-lt"/>
                        <a:cs typeface="Andalus" pitchFamily="2" charset="-78"/>
                      </a:endParaRPr>
                    </a:p>
                  </a:txBody>
                  <a:tcPr anchor="ctr"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FF66"/>
                          </a:solidFill>
                          <a:latin typeface="+mn-lt"/>
                          <a:cs typeface="Andalus" pitchFamily="2" charset="-78"/>
                          <a:hlinkClick r:id="rId4" action="ppaction://hlinksldjump"/>
                        </a:rPr>
                        <a:t>200</a:t>
                      </a:r>
                      <a:endParaRPr lang="en-US" sz="4800" b="1" dirty="0">
                        <a:solidFill>
                          <a:srgbClr val="FFFF66"/>
                        </a:solidFill>
                        <a:latin typeface="+mn-lt"/>
                        <a:cs typeface="Andalus" pitchFamily="2" charset="-7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FF66"/>
                          </a:solidFill>
                          <a:latin typeface="+mn-lt"/>
                          <a:cs typeface="Andalus" pitchFamily="2" charset="-78"/>
                          <a:hlinkClick r:id="rId5" action="ppaction://hlinksldjump"/>
                        </a:rPr>
                        <a:t>200</a:t>
                      </a:r>
                      <a:endParaRPr lang="en-US" sz="4800" b="1" dirty="0">
                        <a:solidFill>
                          <a:srgbClr val="FFFF66"/>
                        </a:solidFill>
                        <a:latin typeface="+mn-lt"/>
                        <a:cs typeface="Andalus" pitchFamily="2" charset="-78"/>
                      </a:endParaRPr>
                    </a:p>
                  </a:txBody>
                  <a:tcPr anchor="ctr"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FF66"/>
                          </a:solidFill>
                          <a:latin typeface="+mn-lt"/>
                          <a:cs typeface="Andalus" pitchFamily="2" charset="-78"/>
                          <a:hlinkClick r:id="rId6" action="ppaction://hlinksldjump"/>
                        </a:rPr>
                        <a:t>300</a:t>
                      </a:r>
                      <a:endParaRPr lang="en-US" sz="4800" b="1" dirty="0">
                        <a:solidFill>
                          <a:srgbClr val="FFFF66"/>
                        </a:solidFill>
                        <a:latin typeface="+mn-lt"/>
                        <a:cs typeface="Andalus" pitchFamily="2" charset="-7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FF66"/>
                          </a:solidFill>
                          <a:latin typeface="+mn-lt"/>
                          <a:cs typeface="Andalus" pitchFamily="2" charset="-78"/>
                          <a:hlinkClick r:id="rId7" action="ppaction://hlinksldjump"/>
                        </a:rPr>
                        <a:t>300</a:t>
                      </a:r>
                      <a:endParaRPr lang="en-US" sz="4800" b="1" dirty="0">
                        <a:solidFill>
                          <a:srgbClr val="FFFF66"/>
                        </a:solidFill>
                        <a:latin typeface="+mn-lt"/>
                        <a:cs typeface="Andalus" pitchFamily="2" charset="-78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 useBgFill="1">
        <p:nvSpPr>
          <p:cNvPr id="6" name="TextBox 5">
            <a:hlinkClick r:id="rId8" action="ppaction://hlinksldjump"/>
          </p:cNvPr>
          <p:cNvSpPr txBox="1"/>
          <p:nvPr/>
        </p:nvSpPr>
        <p:spPr>
          <a:xfrm>
            <a:off x="3581400" y="5410200"/>
            <a:ext cx="2286000" cy="381000"/>
          </a:xfrm>
          <a:prstGeom prst="rect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Final Jeopardy</a:t>
            </a:r>
            <a:endParaRPr lang="en-US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Papyrus" pitchFamily="66" charset="0"/>
              </a:rPr>
              <a:t>Scaling – 100</a:t>
            </a:r>
            <a:endParaRPr lang="en-US" dirty="0">
              <a:solidFill>
                <a:schemeClr val="bg1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1066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How do you scale down the ratio, 80 to 100, to make it easier to understand?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352800"/>
            <a:ext cx="7467600" cy="253915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Tx/>
              <a:buAutoNum type="alphaUcPeriod"/>
            </a:pPr>
            <a:r>
              <a:rPr lang="en-US" sz="2400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Subtract 75 from both 80 and 100. (5 to 25)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2400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Divide 80 and 100 by 20. (4 to 5)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2400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Multiply 80 and 100 by 10. (800 to 1000)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2400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Add 20 to 80 and 100. (100 to 120)</a:t>
            </a:r>
          </a:p>
          <a:p>
            <a:pPr marL="514350" indent="-514350">
              <a:buAutoNum type="alphaUcPeriod"/>
            </a:pPr>
            <a:endParaRPr lang="en-US" sz="2800" dirty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</p:txBody>
      </p:sp>
      <p:sp useBgFill="1"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772400" y="5410200"/>
            <a:ext cx="762000" cy="762000"/>
          </a:xfrm>
          <a:prstGeom prst="actionButtonHom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53340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66"/>
                </a:solidFill>
              </a:rPr>
              <a:t> Note: If finding smaller numbers is scaling </a:t>
            </a:r>
            <a:r>
              <a:rPr lang="en-US" sz="2400" i="1" dirty="0" smtClean="0">
                <a:solidFill>
                  <a:srgbClr val="FFFF66"/>
                </a:solidFill>
              </a:rPr>
              <a:t>down</a:t>
            </a:r>
            <a:r>
              <a:rPr lang="en-US" sz="2400" dirty="0" smtClean="0">
                <a:solidFill>
                  <a:srgbClr val="FFFF66"/>
                </a:solidFill>
              </a:rPr>
              <a:t>. What do you think finding greater numbers is?</a:t>
            </a:r>
            <a:endParaRPr lang="en-US" sz="2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Papyrus" pitchFamily="66" charset="0"/>
              </a:rPr>
              <a:t>Scaling – 200</a:t>
            </a:r>
            <a:endParaRPr lang="en-US" dirty="0">
              <a:solidFill>
                <a:schemeClr val="bg1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066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Which of the following ratios is equivalent to the ratio, 4:7?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048000"/>
            <a:ext cx="7467600" cy="30931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2800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9 : 12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2800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1 : 4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2800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12 : 21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UcPeriod"/>
            </a:pPr>
            <a:r>
              <a:rPr lang="en-US" sz="2800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14 : 17</a:t>
            </a:r>
          </a:p>
          <a:p>
            <a:pPr marL="514350" indent="-514350">
              <a:buAutoNum type="alphaUcPeriod"/>
            </a:pPr>
            <a:endParaRPr lang="en-US" sz="2400" dirty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  <a:p>
            <a:pPr marL="514350" indent="-514350">
              <a:buAutoNum type="alphaUcPeriod"/>
            </a:pPr>
            <a:endParaRPr lang="en-US" sz="2400" dirty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</p:txBody>
      </p:sp>
      <p:sp useBgFill="1"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772400" y="5410200"/>
            <a:ext cx="762000" cy="762000"/>
          </a:xfrm>
          <a:prstGeom prst="actionButtonHom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Papyrus" pitchFamily="66" charset="0"/>
              </a:rPr>
              <a:t>Scaling – 300</a:t>
            </a:r>
            <a:endParaRPr lang="en-US" dirty="0">
              <a:solidFill>
                <a:schemeClr val="bg1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819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What factor has the following ratio been scaled up or down by?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20/36		60/72 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</p:txBody>
      </p:sp>
      <p:sp useBgFill="1"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772400" y="5410200"/>
            <a:ext cx="762000" cy="762000"/>
          </a:xfrm>
          <a:prstGeom prst="actionButtonHom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343400" y="3810000"/>
            <a:ext cx="533400" cy="3048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45720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66"/>
                </a:solidFill>
                <a:latin typeface="Andalus" pitchFamily="2" charset="-78"/>
                <a:cs typeface="Andalus" pitchFamily="2" charset="-78"/>
              </a:rPr>
              <a:t>Scaled up by a factor of 3.</a:t>
            </a:r>
            <a:endParaRPr lang="en-US" sz="2800" b="1" dirty="0">
              <a:solidFill>
                <a:srgbClr val="FFFF66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Papyrus" pitchFamily="66" charset="0"/>
              </a:rPr>
              <a:t>Ratio Vs. Fraction – 100</a:t>
            </a:r>
            <a:endParaRPr lang="en-US" dirty="0">
              <a:solidFill>
                <a:schemeClr val="bg1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83819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How is scaling ratios like finding equivalent fractions? </a:t>
            </a:r>
          </a:p>
        </p:txBody>
      </p:sp>
      <p:sp useBgFill="1"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772400" y="5410200"/>
            <a:ext cx="762000" cy="762000"/>
          </a:xfrm>
          <a:prstGeom prst="actionButtonHom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31242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66"/>
                </a:solidFill>
              </a:rPr>
              <a:t>They are alike in that you multiply (or divide) both numbers by the same value.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4572000"/>
            <a:ext cx="662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66"/>
                </a:solidFill>
              </a:rPr>
              <a:t>They are different in that ratios may not be written in fraction form and do not necessarily represent part-to-whole relationships</a:t>
            </a:r>
          </a:p>
          <a:p>
            <a:endParaRPr lang="en-US" sz="2000" dirty="0">
              <a:solidFill>
                <a:srgbClr val="FFFF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8862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How is it different?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  <a:latin typeface="Papyrus" pitchFamily="66" charset="0"/>
              </a:rPr>
              <a:t>Daily Double</a:t>
            </a:r>
            <a:endParaRPr lang="en-US" b="1" dirty="0">
              <a:solidFill>
                <a:schemeClr val="bg1"/>
              </a:solidFill>
              <a:latin typeface="Papyrus" pitchFamily="66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66"/>
                </a:solidFill>
              </a:rPr>
              <a:t>You get TWO questions for a chance at double the points!</a:t>
            </a:r>
            <a:endParaRPr lang="en-US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Papyrus" pitchFamily="66" charset="0"/>
              </a:rPr>
              <a:t>Ratio Vs. Fraction – 200</a:t>
            </a:r>
            <a:br>
              <a:rPr lang="en-US" dirty="0" smtClean="0">
                <a:solidFill>
                  <a:schemeClr val="bg1"/>
                </a:solidFill>
                <a:latin typeface="Papyrus" pitchFamily="66" charset="0"/>
              </a:rPr>
            </a:br>
            <a:r>
              <a:rPr lang="en-US" dirty="0" smtClean="0">
                <a:solidFill>
                  <a:schemeClr val="bg1"/>
                </a:solidFill>
                <a:latin typeface="Papyrus" pitchFamily="66" charset="0"/>
              </a:rPr>
              <a:t>Question 1</a:t>
            </a:r>
            <a:endParaRPr lang="en-US" dirty="0">
              <a:solidFill>
                <a:schemeClr val="bg1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83819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Which of these are equivalent fractions? Hint: There could be more than two.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895600"/>
            <a:ext cx="7467600" cy="263149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5/6		 			 		2/3		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	12/16				75/100</a:t>
            </a:r>
          </a:p>
          <a:p>
            <a:pPr marL="514350" indent="-514350">
              <a:buAutoNum type="alphaUcPeriod"/>
            </a:pPr>
            <a:endParaRPr lang="en-US" sz="2800" dirty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35052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15/20		3/4</a:t>
            </a:r>
            <a:endParaRPr lang="en-US" sz="2800" dirty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Papyrus" pitchFamily="66" charset="0"/>
              </a:rPr>
              <a:t>Ratio Vs. Fraction – 200</a:t>
            </a:r>
            <a:br>
              <a:rPr lang="en-US" dirty="0" smtClean="0">
                <a:solidFill>
                  <a:schemeClr val="bg1"/>
                </a:solidFill>
                <a:latin typeface="Papyrus" pitchFamily="66" charset="0"/>
              </a:rPr>
            </a:br>
            <a:r>
              <a:rPr lang="en-US" dirty="0" smtClean="0">
                <a:solidFill>
                  <a:schemeClr val="bg1"/>
                </a:solidFill>
                <a:latin typeface="Papyrus" pitchFamily="66" charset="0"/>
              </a:rPr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How did you find these </a:t>
            </a:r>
            <a:r>
              <a:rPr lang="en-US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two equivalent </a:t>
            </a:r>
            <a:r>
              <a:rPr lang="en-US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fractions?</a:t>
            </a:r>
          </a:p>
          <a:p>
            <a:pPr algn="ctr">
              <a:buNone/>
            </a:pPr>
            <a:endParaRPr lang="en-US" dirty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3/4   =   75/100 </a:t>
            </a:r>
            <a:endParaRPr lang="en-US" dirty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4419600"/>
            <a:ext cx="571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66"/>
                </a:solidFill>
                <a:latin typeface="Andalus" pitchFamily="2" charset="-78"/>
                <a:cs typeface="Andalus" pitchFamily="2" charset="-78"/>
              </a:rPr>
              <a:t>Divide or Multiply both numbers by the same value.</a:t>
            </a:r>
            <a:endParaRPr lang="en-US" sz="2800" dirty="0">
              <a:solidFill>
                <a:srgbClr val="FFFF66"/>
              </a:solidFill>
              <a:latin typeface="Andalus" pitchFamily="2" charset="-78"/>
              <a:cs typeface="Andalus" pitchFamily="2" charset="-78"/>
            </a:endParaRPr>
          </a:p>
        </p:txBody>
      </p:sp>
      <p:sp useBgFill="1"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7772400" y="5410200"/>
            <a:ext cx="762000" cy="762000"/>
          </a:xfrm>
          <a:prstGeom prst="actionButtonHom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66"/>
      </a:hlink>
      <a:folHlink>
        <a:srgbClr val="C050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364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Classroom Jeopardy</vt:lpstr>
      <vt:lpstr>Choose Your Topic</vt:lpstr>
      <vt:lpstr>Scaling – 100</vt:lpstr>
      <vt:lpstr>Scaling – 200</vt:lpstr>
      <vt:lpstr>Scaling – 300</vt:lpstr>
      <vt:lpstr>Ratio Vs. Fraction – 100</vt:lpstr>
      <vt:lpstr>Daily Double</vt:lpstr>
      <vt:lpstr>Ratio Vs. Fraction – 200 Question 1</vt:lpstr>
      <vt:lpstr>Ratio Vs. Fraction – 200 Question 1</vt:lpstr>
      <vt:lpstr>Ratio Vs. Fraction – 300</vt:lpstr>
      <vt:lpstr>Final Jeopardy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Jeopardy</dc:title>
  <dc:creator>Debbie</dc:creator>
  <cp:lastModifiedBy>Debbie</cp:lastModifiedBy>
  <cp:revision>12</cp:revision>
  <dcterms:created xsi:type="dcterms:W3CDTF">2011-10-15T17:56:40Z</dcterms:created>
  <dcterms:modified xsi:type="dcterms:W3CDTF">2011-10-27T00:08:20Z</dcterms:modified>
</cp:coreProperties>
</file>